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83" autoAdjust="0"/>
  </p:normalViewPr>
  <p:slideViewPr>
    <p:cSldViewPr>
      <p:cViewPr varScale="1">
        <p:scale>
          <a:sx n="79" d="100"/>
          <a:sy n="79" d="100"/>
        </p:scale>
        <p:origin x="-102"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33BE9-2279-4D14-9A0E-89BFD5F6F967}" type="datetimeFigureOut">
              <a:rPr lang="en-US" smtClean="0"/>
              <a:t>2/25/2011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9A01A-70F5-4987-8658-749FB7A772B2}"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timeline’s starting point is the formation of Barovia in 351.  That Barovia existed for centuries as an island isolated in the Mists is not disputed.  The events of I:6 can be assumed to take place during this time period, although the 2E update and 4E updates probably fall</a:t>
            </a:r>
            <a:r>
              <a:rPr lang="en-US" baseline="0" dirty="0" smtClean="0"/>
              <a:t> later on the timeline, depending on DM preference.  </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evidence exists to place the</a:t>
            </a:r>
            <a:r>
              <a:rPr lang="en-US" baseline="0" dirty="0" smtClean="0"/>
              <a:t> dramatic sundering of the 1</a:t>
            </a:r>
            <a:r>
              <a:rPr lang="en-US" baseline="30000" dirty="0" smtClean="0"/>
              <a:t>st</a:t>
            </a:r>
            <a:r>
              <a:rPr lang="en-US" baseline="0" dirty="0" smtClean="0"/>
              <a:t> Barovian Cluster in this year, but certain assumptions may lead to the reader’s understanding of its reasoning.  625 is the same year of the creation of the domain of Valachan, a realm made for an ex-Kargat vampire, Urik von Karkhov.  Although it is never mentioned in his back story, von Karkhov may have been a pawn in one of Azalin’s powerful schemes and his reward for assisting was Valachan (which exists as an Island of Terror).  Azalin’s plot probably had to do with the fey, since the two fey nations of Arak and Keening were torn apart.  What this plan may have been is up for discussion.</a:t>
            </a:r>
          </a:p>
          <a:p>
            <a:endParaRPr lang="en-US" baseline="0" dirty="0" smtClean="0"/>
          </a:p>
          <a:p>
            <a:r>
              <a:rPr lang="en-US" baseline="0" dirty="0" smtClean="0"/>
              <a:t>The important reality is that this had to happen before 682, and it makes sense that these three clusters began growing on their own until something made them congeal again into a single landmass.  Darkon, Keening and Arak form the Darkonian Cluster.  Barovia, Forlorn, Gundarak, Invidia, and Kartakass form the 2</a:t>
            </a:r>
            <a:r>
              <a:rPr lang="en-US" baseline="30000" dirty="0" smtClean="0"/>
              <a:t>nd</a:t>
            </a:r>
            <a:r>
              <a:rPr lang="en-US" baseline="0" dirty="0" smtClean="0"/>
              <a:t> Barovian Cluster.  Mordent is currently on its own, although in 630 the unchartable Sea of Sorrows off its coast becomes its own domain.  Several islands, such as Graben, join this cluster intermittently, but since they cannot be effectively mapped they are omitted.</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Fifty-Seven years after the Split, the first domain sprouts from one of the new clusters: Nova Vaasa.  With barren Arak between them, contact between Darkon and Nova Vaasa was probably minimal.  During this time period, the Vistani were probably the most effective form of trade and travel, and their reputation for treachery</a:t>
            </a:r>
            <a:r>
              <a:rPr lang="en-US" baseline="0" dirty="0" smtClean="0"/>
              <a:t> may spring from the influence they wielded in a time when populations were so spread out and unreachable by conventional means.</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bizarre Nightmare Lands created an alternate route between Darkon and Nova</a:t>
            </a:r>
            <a:r>
              <a:rPr lang="en-US" baseline="0" dirty="0" smtClean="0"/>
              <a:t> Vaasa, though only the maddest traveler would attempt to use it.  An interesting anomaly of this timeline is that the Nightmare Lands were essentially the problem of Darkon and the Vaasi.  Barovians or Mordentmen may not have even known of its existence until many years later.  This is not to say that the Court did not reach into the dreams of these peoples, but the idea of an entire land that reflected the nightmares of dreamers would have probably been dismissed as traveler’s gossip.</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Camille Boritsi poisoned her husband and the majority of his family due to a thorn in her pride, she opened a portal long thought forgotten and joined her land of Borca with her sister nation of Barovia.  The amount of civilization that arrived with her probably shook the cluster, and Levkarest could be considered a major cultural and commercial hub of the time.  The Boritsi Trading Company probably conducted business under the best possible circumstances: without competitors.</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Mordentish Cluster received its first major addition in 685 with the appearance of Lamordia.  The pragmatic Lamordians and the industrious</a:t>
            </a:r>
            <a:r>
              <a:rPr lang="en-US" baseline="0" dirty="0" smtClean="0"/>
              <a:t> Mordentish were probably easy trade partners, although the superstitions of Mordent would have met brusque disdain in the north.  While cordial to one another, Lamordia was isolationist to the point of not considering inclusion in any defense treaties that came up in the future.</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Vlad Drakov emerged from the Mists in Darkon, raised some</a:t>
            </a:r>
            <a:r>
              <a:rPr lang="en-US" baseline="0" dirty="0" smtClean="0"/>
              <a:t> hell, and was surprised when hell raised back.  A year later, Drakov had a kingdom of his own, and the Dead Man Campaigns began in earnest against the only enemy he could reach.  The Falkovnian grain industry was probably not as developed initially, and since they had made an enemy of their only neighbor, there was no one to trade with anyway.  During this period, Falkovnians were probably felling trees and clearing forests for future use as farmland.  It was probably more coincidence than design.</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foundlings that would grow up to be the Mindefisk sisters were more than likely planted in</a:t>
            </a:r>
            <a:r>
              <a:rPr lang="en-US" baseline="0" dirty="0" smtClean="0"/>
              <a:t> Darkon </a:t>
            </a:r>
            <a:r>
              <a:rPr lang="en-US" dirty="0" smtClean="0"/>
              <a:t>by vengeful fey.  When their domain of Tepest formed in 691, it created a more accessible</a:t>
            </a:r>
            <a:r>
              <a:rPr lang="en-US" baseline="0" dirty="0" smtClean="0"/>
              <a:t> trade route between Darkon and Nova Vaasa, while contributing little to that trade itself.  Wedged between Keening and Arak, it is no wonder the fey were never far from Tepestani minds.  That is probably how the fey liked it.</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Drakov had to take a break from invading Darkon in order to attack a force within his own borders.  How the Renier clan ended up in Falkovnia is not explained, but they were most certainly unwelcome.  They fled south into the Mists and discovered the realm of Richemulot.  Vast empty cities posed a tempting target for Drakov, but his scouts</a:t>
            </a:r>
            <a:r>
              <a:rPr lang="en-US" baseline="0" dirty="0" smtClean="0"/>
              <a:t> did not return from across the river, and he had already ground the majority of his military-aged population against Darkon in the previous years.</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Frantisek Markov had been using his butcher shop to cover up his experiments for years, but when the townsfolk discovered that they had been sold sausages made from Mrs. Markov, they chased the madman into the Mists.  Aside from attracting intrepid</a:t>
            </a:r>
            <a:r>
              <a:rPr lang="en-US" baseline="0" dirty="0" smtClean="0"/>
              <a:t> mountain climbers, this new spur of the Balinoks probably held little interest to the people of the cluster.  The strange creatures that occasionally wandered across the border most likely did not make it past the first pitchfork-wielding mob.</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Petrovna family had already fallen on</a:t>
            </a:r>
            <a:r>
              <a:rPr lang="en-US" baseline="0" dirty="0" smtClean="0"/>
              <a:t> hard times in the time since Barovia was drawn into the Mists, and with the appearance of Borca, their place in the history of the cluster was fully overshadowed.  In the late 600s, the scions of the family were spoiled brutes that took more pleasure in bullying people than they did in leading them.  The youngest, Yagno, was terrorized by his older brothers, and eventually withdrew into a fantasy world in which he served a powerful deity that only existed in his own mind.  In 702, the adult Yagno took his imagined religion too far, and was cast out from society.  Into the Mists he fled, and he was rewarded with a land that reflected his perverse imagination.  G’Henna was a lonely bastion of the worship of Zhakata and the zealotous population enjoyed their isolation, leading them to believe their religion was the only one in existence. </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1</a:t>
            </a:r>
            <a:r>
              <a:rPr lang="en-US" baseline="30000" dirty="0" smtClean="0"/>
              <a:t>st</a:t>
            </a:r>
            <a:r>
              <a:rPr lang="en-US" baseline="0" dirty="0" smtClean="0"/>
              <a:t> Barovian Cluster forms when Forlorn attaches itself on the southern border.  Strahd found this land to be a curiosity, and after an initial search through magical means, largely ignored his neighbor.  Enterprising Barovians may have tried exploring the strange realm, though such expeditions most likely resulted in disaster.  Forlorn’s goblyns most likely stayed on their side of the border, intent on carrying out the task their master had set forth for them.</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Mordent had been cut off from t</a:t>
            </a:r>
            <a:r>
              <a:rPr lang="en-US" baseline="0" dirty="0" smtClean="0"/>
              <a:t>he nobility that spawned it for over 125 years.  In 707, a kindred nation appeared on Mordent’s northern border that slightly mimicked the old country from which Mordent had sprung.  Speaking a dialect of the same language, Mordent and Dementlieu were fast allies, even if the newer nation considered the elder to be a rustic backwater.  The shipping on the Sea of Sorrows became even more lively.  Lamorida was cordial enough with its new neighbor, though still preferred to keep to itself in most matters.  Dementlieu’s culture was certainly a beacon, but it had not yet found a large audience.</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Nathan Timothy had been jealous of the Vistani’s ability to travel through the Mists and believed the sleepy Arden River was his ticket to other lands.  He was partially correct, although the dangerous</a:t>
            </a:r>
            <a:r>
              <a:rPr lang="en-US" baseline="0" dirty="0" smtClean="0"/>
              <a:t> forest he discovered (and was trapped in) was not exactly the glimmering port he had in mind.  Arkendale had only a tiny human population, and became something of a haven for those who had worn out their welcome in the more polite nations of the cluster.  It became a favorite hunting ground for brash Dementliuese nobles, although before long, word got back that the nobles themselves were being hunted as often as not.</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Shamed in his homeland of Thay, the bitter revenge-minded</a:t>
            </a:r>
            <a:r>
              <a:rPr lang="en-US" baseline="0" dirty="0" smtClean="0"/>
              <a:t> wizard, Hazlik, had become trapped in the Nightmare Lands where his dreams of vengeance had taken a terrifying turn and became real.  Hazlik eventually fought off these shades and emerged in a land that resembled Thay, although here he was the supreme power.  Although he disliked them, Hazlik held audiences with Vaasi nobles and promised them magical aid if they were ever invaded.  This was something of an empty promise, since the Red Wizard had already discovered that he could not leave Hazlan.  </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addition to the Barovian Cluster was Dorvinia, a homeland for Strahd’s old enemies, the Dilisnya family.  Dorvinians and Borcans were indistinguishable from each other.  Both labored under the hefty taxes of opulent nobles, and both were eager to find way to circumvent these taxes.  The Dorvinians developed a reputation for getting things done “without noble notice” although this organized crime ring was actually just another arm of Ivan’s secret police, and their profits filled his coffers regardless.  The mercurial Ivan Dilisnya oscillated his dealings with his more rustic neighbors between colonization of Markovia</a:t>
            </a:r>
            <a:r>
              <a:rPr lang="en-US" baseline="0" dirty="0" smtClean="0"/>
              <a:t> and even outright war with G’Henna, though these ventures seldom held his interest for very long.</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 between 715 and 720 BC, the three main clusters reformed into a single landmass.  The reasons for this are unclear, and any number of explanations are possible.  The Illithids of Bluetspur may have been involved, and their domain (or at least a sliver of it) manifested itself in the southeast corner of what was now referred to as “The Core.”  After so much isolation, the sudden increase in neighboring nations would have sent shockwaves through the economies and lives of the demiplane’s residents.  Drakov could hardly decide who to invade first!  Members of the original clusters tended to trust each other more than their new neighbors, but this was more of a guideline than a rule.  Richemulot became something of a lynchpin to the new situation, as the only nation that shared borders with nations from each of the original clusters.</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Lord Soth’s early actions in the demiplane are well documented.  In canon timelines, his nation of Sithicus is the only one mentioned to have “joined the Core” and this fact lead to many of the assumptions of this particular timeline.  When Sithicus formed,</a:t>
            </a:r>
            <a:r>
              <a:rPr lang="en-US" baseline="0" dirty="0" smtClean="0"/>
              <a:t> it brought Valachan with it, 95 years after the domain’s formation.  This could set a precedent for other Islands of Terror joining the Core, as Vechor will after the Grand Conjunction.  The Core may just be the first major landmass that forms as the Land of Mists continues to congeal.</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Core domain is Verbrek, discovered</a:t>
            </a:r>
            <a:r>
              <a:rPr lang="en-US" baseline="0" dirty="0" smtClean="0"/>
              <a:t> by Alfred Timothy on the border of his father’s realm of Arkendale.  After the Grand Conjunction, Alfred will inherit his father’s domain as well.  During this period, Bakholis is murdered by a young gypsy named Gabrielle Aderre, and Invidia falls to her rule.  Claude Renier of Richemulot and Camille Boritsi of Borca have also been murdered and replaced, and this is essentially the state of things in 735 when the first campaigns in the Ravenloft setting begin.</a:t>
            </a:r>
          </a:p>
          <a:p>
            <a:endParaRPr lang="en-US" baseline="0" dirty="0" smtClean="0"/>
          </a:p>
          <a:p>
            <a:r>
              <a:rPr lang="en-US" baseline="0" dirty="0" smtClean="0"/>
              <a:t>The green sliver of land west of Verbrek and South of Mordent was not named, and has been omitted from many maps, but is included here for completeness.  There is nothing to say that it arrived at the same time as Verbrek, but there is also nothing to say it did not.</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Barovia and Forlorn were drawn from worlds where magic was somewhat commonplace, but the appearance of Arak is probably their first encounter with anything as foreign as the race of fey that came</a:t>
            </a:r>
            <a:r>
              <a:rPr lang="en-US" baseline="0" dirty="0" smtClean="0"/>
              <a:t> with it.  Fearing the sunlight, the fey were ravenous tunnelers and may have begun expanding into neighboring lands almost immediately (or sooner, due to the temporal fugue).  The human population of Arak is mentioned only in passing, and they most likely were absorbed by Barovia in the span of a few generations.</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events of I:10, Azalin helps Strahd break the bonds of darklordship, albeit</a:t>
            </a:r>
            <a:r>
              <a:rPr lang="en-US" baseline="0" dirty="0" smtClean="0"/>
              <a:t> briefly.  Their sojourn to Mordent resulted in the tragic inclusion of that land in the demiplane.  Although close in proximity, Krezk and Mordentshire were probably not fast trading partners.  Language difficulties and the insular nature of the Barovians would have most likely forced the Mordentmen to look to their old ally, the sea, for their livelihood.</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Martira Bay is said to have had a tiny population at the time of Darkon’s formation, the amount of human beings in the Land of Mists must have at least quintupled with the new domain’s arrival.  Again, Barovians would have probably not been terribly welcoming to any Darkonian merchants, and few roads existed between the realms anyway.  Darkon did not really need a trading partner, although Mordentish captains had a knack for finding their way through misty waters on</a:t>
            </a:r>
            <a:r>
              <a:rPr lang="en-US" baseline="0" dirty="0" smtClean="0"/>
              <a:t> the</a:t>
            </a:r>
            <a:r>
              <a:rPr lang="en-US" dirty="0" smtClean="0"/>
              <a:t> trade route between Mordentshire and Martira Bay.</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execution of Tristessa resulted in the new domain of Keening.  Keening filled a little gap between Barovia, Darkon and Arak, which may have actually belonged to an unnamed domain prior to Keening.  The city of the dead at the base of Mt. Lament does not bear a resemblance</a:t>
            </a:r>
            <a:r>
              <a:rPr lang="en-US" baseline="0" dirty="0" smtClean="0"/>
              <a:t> to any of Barovian or Darkonian make, and the language written on books recovered from there is altogether unique.</a:t>
            </a:r>
          </a:p>
          <a:p>
            <a:endParaRPr lang="en-US" baseline="0" dirty="0" smtClean="0"/>
          </a:p>
          <a:p>
            <a:r>
              <a:rPr lang="en-US" baseline="0" dirty="0" smtClean="0"/>
              <a:t>An important omission from this version of the timeline is Bluetspur.  While there can be no debate of its date of formation (according to canon) this does not necessarily mean that it immediately took its place alongside Barovia.  Logic says it did not, since the existence of so many creatures that fed on human beings would have most likely overrun the southern half of the cluster in a decade.  Many have said that Bluetspur is Ravenloft’s moon, and that may well be where it exists at this point in time.  Consider it an Island of Terror for the time being.</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reports say Gundar emerged from</a:t>
            </a:r>
            <a:r>
              <a:rPr lang="en-US" baseline="0" dirty="0" smtClean="0"/>
              <a:t> the</a:t>
            </a:r>
            <a:r>
              <a:rPr lang="en-US" dirty="0" smtClean="0"/>
              <a:t> Mists near Krezk, Berez is a more likely option due to its proximity to the Gundardak border.  Contact with Mordent was probably minimal, so once Strahd and Gundar stopped trying to blatantly kill each other, the Gundarakites probably settled</a:t>
            </a:r>
            <a:r>
              <a:rPr lang="en-US" baseline="0" dirty="0" smtClean="0"/>
              <a:t> into a healthy trade relationship with their Barovian neighbors.  Little is known about Gundarak during this period; most of the action here begins in about 125 years.</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original lord of Invidia</a:t>
            </a:r>
            <a:r>
              <a:rPr lang="en-US" baseline="0" dirty="0" smtClean="0"/>
              <a:t> is described as a cursed werewolf.  It is not known if he was already in the Land of Mists or if he had been drawn from another realm.  This isolated nation exists on the rump of Gundarak for a century, remaining fiercely independent of the larger and stronger nation.</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Harkon Lukas had been in the demiplane for three years before his domain of Kartakass formed.  Strahd and Gundar may have teamed up to trap him in his own domain in a way similar to the way they dealt with Soth a century later.  Gundarak now had two neighbors to itself (Forlorn was not known for its diplomacy) and attempted more than once to exploit Kartakan forests and resources.  While no formal war ever erupted, Gundarakite expeditions were known to fall victim to a suspiciously high number of predators.</a:t>
            </a:r>
            <a:endParaRPr lang="en-US" dirty="0"/>
          </a:p>
        </p:txBody>
      </p:sp>
      <p:sp>
        <p:nvSpPr>
          <p:cNvPr id="4" name="Slide Number Placeholder 3"/>
          <p:cNvSpPr>
            <a:spLocks noGrp="1"/>
          </p:cNvSpPr>
          <p:nvPr>
            <p:ph type="sldNum" sz="quarter" idx="10"/>
          </p:nvPr>
        </p:nvSpPr>
        <p:spPr/>
        <p:txBody>
          <a:bodyPr/>
          <a:lstStyle/>
          <a:p>
            <a:fld id="{B169A01A-70F5-4987-8658-749FB7A772B2}" type="slidenum">
              <a:rPr lang="en-US" smtClean="0"/>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3D97DC-7252-4D0B-AB0A-A55C53BA5699}"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24D44-D067-411F-BEC2-353436F069A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D97DC-7252-4D0B-AB0A-A55C53BA5699}"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24D44-D067-411F-BEC2-353436F069A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D97DC-7252-4D0B-AB0A-A55C53BA5699}"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24D44-D067-411F-BEC2-353436F069A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D97DC-7252-4D0B-AB0A-A55C53BA5699}"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24D44-D067-411F-BEC2-353436F069A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D97DC-7252-4D0B-AB0A-A55C53BA5699}"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24D44-D067-411F-BEC2-353436F069A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3D97DC-7252-4D0B-AB0A-A55C53BA5699}"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624D44-D067-411F-BEC2-353436F069A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3D97DC-7252-4D0B-AB0A-A55C53BA5699}" type="datetimeFigureOut">
              <a:rPr lang="en-US" smtClean="0"/>
              <a:pPr/>
              <a:t>2/25/2011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624D44-D067-411F-BEC2-353436F069A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3D97DC-7252-4D0B-AB0A-A55C53BA5699}" type="datetimeFigureOut">
              <a:rPr lang="en-US" smtClean="0"/>
              <a:pPr/>
              <a:t>2/25/2011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624D44-D067-411F-BEC2-353436F069A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D97DC-7252-4D0B-AB0A-A55C53BA5699}" type="datetimeFigureOut">
              <a:rPr lang="en-US" smtClean="0"/>
              <a:pPr/>
              <a:t>2/25/2011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624D44-D067-411F-BEC2-353436F069A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D97DC-7252-4D0B-AB0A-A55C53BA5699}"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624D44-D067-411F-BEC2-353436F069A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D97DC-7252-4D0B-AB0A-A55C53BA5699}"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624D44-D067-411F-BEC2-353436F069A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D97DC-7252-4D0B-AB0A-A55C53BA5699}" type="datetimeFigureOut">
              <a:rPr lang="en-US" smtClean="0"/>
              <a:pPr/>
              <a:t>2/25/2011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24D44-D067-411F-BEC2-353436F069A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normAutofit/>
          </a:bodyPr>
          <a:lstStyle/>
          <a:p>
            <a:r>
              <a:rPr lang="en-US" sz="4000" dirty="0" smtClean="0">
                <a:solidFill>
                  <a:srgbClr val="FF0000"/>
                </a:solidFill>
                <a:latin typeface="Wide Latin" pitchFamily="18" charset="0"/>
              </a:rPr>
              <a:t>Core Genesis Project</a:t>
            </a:r>
            <a:endParaRPr lang="en-US" sz="4000" dirty="0">
              <a:solidFill>
                <a:srgbClr val="FF0000"/>
              </a:solidFill>
              <a:latin typeface="Wide Latin" pitchFamily="18" charset="0"/>
            </a:endParaRPr>
          </a:p>
        </p:txBody>
      </p:sp>
      <p:sp>
        <p:nvSpPr>
          <p:cNvPr id="3" name="Subtitle 2"/>
          <p:cNvSpPr>
            <a:spLocks noGrp="1"/>
          </p:cNvSpPr>
          <p:nvPr>
            <p:ph type="subTitle" idx="1"/>
          </p:nvPr>
        </p:nvSpPr>
        <p:spPr>
          <a:xfrm>
            <a:off x="1371600" y="1905000"/>
            <a:ext cx="6400800" cy="2438400"/>
          </a:xfrm>
        </p:spPr>
        <p:txBody>
          <a:bodyPr>
            <a:normAutofit fontScale="85000" lnSpcReduction="20000"/>
          </a:bodyPr>
          <a:lstStyle/>
          <a:p>
            <a:r>
              <a:rPr lang="en-US" sz="3800" dirty="0" smtClean="0">
                <a:solidFill>
                  <a:srgbClr val="FF0000"/>
                </a:solidFill>
                <a:latin typeface="Wide Latin" pitchFamily="18" charset="0"/>
              </a:rPr>
              <a:t>Theory III</a:t>
            </a:r>
          </a:p>
          <a:p>
            <a:r>
              <a:rPr lang="en-US" dirty="0" smtClean="0"/>
              <a:t> </a:t>
            </a:r>
          </a:p>
          <a:p>
            <a:endParaRPr lang="en-US" sz="2600" dirty="0">
              <a:solidFill>
                <a:srgbClr val="FF0000"/>
              </a:solidFill>
              <a:latin typeface="Wide Latin" pitchFamily="18" charset="0"/>
            </a:endParaRPr>
          </a:p>
          <a:p>
            <a:r>
              <a:rPr lang="en-US" sz="2600" dirty="0" smtClean="0">
                <a:solidFill>
                  <a:srgbClr val="FF0000"/>
                </a:solidFill>
                <a:latin typeface="Wide Latin" pitchFamily="18" charset="0"/>
              </a:rPr>
              <a:t>Developed by Zak “Lord Cyclohexane” Gillman</a:t>
            </a:r>
          </a:p>
          <a:p>
            <a:r>
              <a:rPr lang="en-US" sz="2600" dirty="0" smtClean="0">
                <a:solidFill>
                  <a:srgbClr val="FF0000"/>
                </a:solidFill>
                <a:latin typeface="Wide Latin" pitchFamily="18" charset="0"/>
              </a:rPr>
              <a:t>Compiled by Matt “Strahdsbuddy” Doyle</a:t>
            </a:r>
            <a:endParaRPr lang="en-US" sz="2600" dirty="0">
              <a:solidFill>
                <a:srgbClr val="FF0000"/>
              </a:solidFill>
              <a:latin typeface="Wide Latin" pitchFamily="18" charset="0"/>
            </a:endParaRPr>
          </a:p>
        </p:txBody>
      </p:sp>
      <p:sp>
        <p:nvSpPr>
          <p:cNvPr id="4" name="TextBox 3"/>
          <p:cNvSpPr txBox="1"/>
          <p:nvPr/>
        </p:nvSpPr>
        <p:spPr>
          <a:xfrm>
            <a:off x="1524000" y="4876800"/>
            <a:ext cx="6172200" cy="1754326"/>
          </a:xfrm>
          <a:prstGeom prst="rect">
            <a:avLst/>
          </a:prstGeom>
          <a:noFill/>
        </p:spPr>
        <p:txBody>
          <a:bodyPr wrap="square" rtlCol="0">
            <a:spAutoFit/>
          </a:bodyPr>
          <a:lstStyle/>
          <a:p>
            <a:r>
              <a:rPr lang="en-US" dirty="0" smtClean="0"/>
              <a:t>This version of the Core Genesis project looks at the theories put forth by Lord Cyclohexane, in particular the revolutionary idea that the Core itself may not have formed until much later than what is usually accepted in canon.  The beginning of the timeline cleaves to canon, but in slide </a:t>
            </a:r>
            <a:r>
              <a:rPr lang="en-US" dirty="0" smtClean="0"/>
              <a:t>11 </a:t>
            </a:r>
            <a:r>
              <a:rPr lang="en-US" dirty="0" smtClean="0"/>
              <a:t>separate clusters form, defining this theory.  Enjoy!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13.png"/>
          <p:cNvPicPr>
            <a:picLocks noGrp="1" noChangeAspect="1"/>
          </p:cNvPicPr>
          <p:nvPr>
            <p:ph idx="1"/>
          </p:nvPr>
        </p:nvPicPr>
        <p:blipFill>
          <a:blip r:embed="rId3" cstate="print"/>
          <a:stretch>
            <a:fillRect/>
          </a:stretch>
        </p:blipFill>
        <p:spPr>
          <a:xfrm>
            <a:off x="0" y="934571"/>
            <a:ext cx="9204953" cy="5923429"/>
          </a:xfrm>
        </p:spPr>
      </p:pic>
      <p:sp>
        <p:nvSpPr>
          <p:cNvPr id="2" name="Title 1"/>
          <p:cNvSpPr>
            <a:spLocks noGrp="1"/>
          </p:cNvSpPr>
          <p:nvPr>
            <p:ph type="title"/>
          </p:nvPr>
        </p:nvSpPr>
        <p:spPr>
          <a:xfrm>
            <a:off x="457200" y="274638"/>
            <a:ext cx="8229600" cy="944562"/>
          </a:xfrm>
        </p:spPr>
        <p:txBody>
          <a:bodyPr>
            <a:normAutofit/>
          </a:bodyPr>
          <a:lstStyle/>
          <a:p>
            <a:pPr algn="l"/>
            <a:r>
              <a:rPr lang="en-US" sz="1800" dirty="0" smtClean="0">
                <a:solidFill>
                  <a:srgbClr val="FF0000"/>
                </a:solidFill>
                <a:latin typeface="Wide Latin" pitchFamily="18" charset="0"/>
              </a:rPr>
              <a:t>613 BC: Another Kind of Wolf</a:t>
            </a:r>
            <a:endParaRPr lang="en-US" sz="1800" dirty="0">
              <a:solidFill>
                <a:srgbClr val="FF0000"/>
              </a:solidFill>
              <a:latin typeface="Wide Lati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25Split.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944562"/>
          </a:xfrm>
        </p:spPr>
        <p:txBody>
          <a:bodyPr>
            <a:normAutofit/>
          </a:bodyPr>
          <a:lstStyle/>
          <a:p>
            <a:pPr algn="l"/>
            <a:r>
              <a:rPr lang="en-US" sz="1800" dirty="0" smtClean="0">
                <a:solidFill>
                  <a:srgbClr val="FF0000"/>
                </a:solidFill>
                <a:latin typeface="Wide Latin" pitchFamily="18" charset="0"/>
              </a:rPr>
              <a:t>625 BC: The Split</a:t>
            </a:r>
            <a:endParaRPr lang="en-US" sz="1800" dirty="0">
              <a:solidFill>
                <a:srgbClr val="FF0000"/>
              </a:solidFill>
              <a:latin typeface="Wide Lati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82.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944562"/>
          </a:xfrm>
        </p:spPr>
        <p:txBody>
          <a:bodyPr>
            <a:normAutofit/>
          </a:bodyPr>
          <a:lstStyle/>
          <a:p>
            <a:pPr algn="l"/>
            <a:r>
              <a:rPr lang="en-US" sz="1800" dirty="0" smtClean="0">
                <a:solidFill>
                  <a:srgbClr val="FF0000"/>
                </a:solidFill>
                <a:latin typeface="Wide Latin" pitchFamily="18" charset="0"/>
              </a:rPr>
              <a:t>682 BC: Vaasi Arrival</a:t>
            </a:r>
            <a:endParaRPr lang="en-US" sz="1800" dirty="0">
              <a:solidFill>
                <a:srgbClr val="FF0000"/>
              </a:solidFill>
              <a:latin typeface="Wide Lati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83.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944562"/>
          </a:xfrm>
        </p:spPr>
        <p:txBody>
          <a:bodyPr>
            <a:normAutofit/>
          </a:bodyPr>
          <a:lstStyle/>
          <a:p>
            <a:pPr algn="l"/>
            <a:r>
              <a:rPr lang="en-US" sz="1800" dirty="0" smtClean="0">
                <a:solidFill>
                  <a:srgbClr val="FF0000"/>
                </a:solidFill>
                <a:latin typeface="Wide Latin" pitchFamily="18" charset="0"/>
              </a:rPr>
              <a:t>683 BC: Living Nightmare</a:t>
            </a:r>
            <a:endParaRPr lang="en-US" sz="1800" dirty="0">
              <a:solidFill>
                <a:srgbClr val="FF0000"/>
              </a:solidFill>
              <a:latin typeface="Wide Lati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84.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944562"/>
          </a:xfrm>
        </p:spPr>
        <p:txBody>
          <a:bodyPr>
            <a:normAutofit/>
          </a:bodyPr>
          <a:lstStyle/>
          <a:p>
            <a:pPr algn="l"/>
            <a:r>
              <a:rPr lang="en-US" sz="1800" dirty="0" smtClean="0">
                <a:solidFill>
                  <a:srgbClr val="FF0000"/>
                </a:solidFill>
                <a:latin typeface="Wide Latin" pitchFamily="18" charset="0"/>
              </a:rPr>
              <a:t>684 BC: Camille Cleans House</a:t>
            </a:r>
            <a:endParaRPr lang="en-US" sz="1800" dirty="0">
              <a:solidFill>
                <a:srgbClr val="FF0000"/>
              </a:solidFill>
              <a:latin typeface="Wide Lati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85.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868362"/>
          </a:xfrm>
        </p:spPr>
        <p:txBody>
          <a:bodyPr>
            <a:normAutofit/>
          </a:bodyPr>
          <a:lstStyle/>
          <a:p>
            <a:pPr algn="l"/>
            <a:r>
              <a:rPr lang="en-US" sz="1800" dirty="0" smtClean="0">
                <a:solidFill>
                  <a:srgbClr val="FF0000"/>
                </a:solidFill>
                <a:latin typeface="Wide Latin" pitchFamily="18" charset="0"/>
              </a:rPr>
              <a:t>685 BC: The Good Doctor</a:t>
            </a:r>
            <a:endParaRPr lang="en-US" sz="1800" dirty="0">
              <a:solidFill>
                <a:srgbClr val="FF0000"/>
              </a:solidFill>
              <a:latin typeface="Wide Lati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90.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868362"/>
          </a:xfrm>
        </p:spPr>
        <p:txBody>
          <a:bodyPr>
            <a:normAutofit/>
          </a:bodyPr>
          <a:lstStyle/>
          <a:p>
            <a:pPr algn="l"/>
            <a:r>
              <a:rPr lang="en-US" sz="1800" dirty="0" smtClean="0">
                <a:solidFill>
                  <a:srgbClr val="FF0000"/>
                </a:solidFill>
                <a:latin typeface="Wide Latin" pitchFamily="18" charset="0"/>
              </a:rPr>
              <a:t>690 BC: A Threat to Darkon</a:t>
            </a:r>
            <a:endParaRPr lang="en-US" sz="1800" dirty="0">
              <a:solidFill>
                <a:srgbClr val="FF0000"/>
              </a:solidFill>
              <a:latin typeface="Wide Lati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91.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868362"/>
          </a:xfrm>
        </p:spPr>
        <p:txBody>
          <a:bodyPr>
            <a:normAutofit/>
          </a:bodyPr>
          <a:lstStyle/>
          <a:p>
            <a:pPr algn="l"/>
            <a:r>
              <a:rPr lang="en-US" sz="1800" dirty="0" smtClean="0">
                <a:solidFill>
                  <a:srgbClr val="FF0000"/>
                </a:solidFill>
                <a:latin typeface="Wide Latin" pitchFamily="18" charset="0"/>
              </a:rPr>
              <a:t>691 BC: Real Superstition</a:t>
            </a:r>
            <a:endParaRPr lang="en-US" sz="1800" dirty="0">
              <a:solidFill>
                <a:srgbClr val="FF0000"/>
              </a:solidFill>
              <a:latin typeface="Wide Lati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94.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868362"/>
          </a:xfrm>
        </p:spPr>
        <p:txBody>
          <a:bodyPr>
            <a:normAutofit/>
          </a:bodyPr>
          <a:lstStyle/>
          <a:p>
            <a:pPr algn="l"/>
            <a:r>
              <a:rPr lang="en-US" sz="1800" dirty="0" smtClean="0">
                <a:solidFill>
                  <a:srgbClr val="FF0000"/>
                </a:solidFill>
                <a:latin typeface="Wide Latin" pitchFamily="18" charset="0"/>
              </a:rPr>
              <a:t>694: The Renier Exodus</a:t>
            </a:r>
            <a:endParaRPr lang="en-US" sz="1800" dirty="0">
              <a:solidFill>
                <a:srgbClr val="FF0000"/>
              </a:solidFill>
              <a:latin typeface="Wide Lati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98.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868362"/>
          </a:xfrm>
        </p:spPr>
        <p:txBody>
          <a:bodyPr>
            <a:normAutofit/>
          </a:bodyPr>
          <a:lstStyle/>
          <a:p>
            <a:pPr algn="l"/>
            <a:r>
              <a:rPr lang="en-US" sz="1800" dirty="0" smtClean="0">
                <a:solidFill>
                  <a:srgbClr val="FF0000"/>
                </a:solidFill>
                <a:latin typeface="Wide Latin" pitchFamily="18" charset="0"/>
              </a:rPr>
              <a:t>698 BC: Barovian Butcher</a:t>
            </a:r>
            <a:endParaRPr lang="en-US" sz="1800" dirty="0">
              <a:solidFill>
                <a:srgbClr val="FF0000"/>
              </a:solidFill>
              <a:latin typeface="Wide Lati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51.png"/>
          <p:cNvPicPr>
            <a:picLocks noGrp="1" noChangeAspect="1"/>
          </p:cNvPicPr>
          <p:nvPr>
            <p:ph idx="1"/>
          </p:nvPr>
        </p:nvPicPr>
        <p:blipFill>
          <a:blip r:embed="rId3" cstate="print"/>
          <a:stretch>
            <a:fillRect/>
          </a:stretch>
        </p:blipFill>
        <p:spPr>
          <a:xfrm>
            <a:off x="0" y="317396"/>
            <a:ext cx="9178190" cy="6540604"/>
          </a:xfrm>
        </p:spPr>
      </p:pic>
      <p:sp>
        <p:nvSpPr>
          <p:cNvPr id="2" name="Title 1"/>
          <p:cNvSpPr>
            <a:spLocks noGrp="1"/>
          </p:cNvSpPr>
          <p:nvPr>
            <p:ph type="title"/>
          </p:nvPr>
        </p:nvSpPr>
        <p:spPr>
          <a:xfrm>
            <a:off x="457200" y="274638"/>
            <a:ext cx="8229600" cy="1020762"/>
          </a:xfrm>
        </p:spPr>
        <p:txBody>
          <a:bodyPr>
            <a:normAutofit/>
          </a:bodyPr>
          <a:lstStyle/>
          <a:p>
            <a:pPr algn="l"/>
            <a:r>
              <a:rPr lang="en-US" sz="1800" dirty="0" smtClean="0">
                <a:solidFill>
                  <a:srgbClr val="FF0000"/>
                </a:solidFill>
                <a:latin typeface="Wide Latin" pitchFamily="18" charset="0"/>
              </a:rPr>
              <a:t>351 BC: A Lonely Island</a:t>
            </a:r>
            <a:endParaRPr lang="en-US" sz="1800" dirty="0">
              <a:solidFill>
                <a:srgbClr val="FF0000"/>
              </a:solidFill>
              <a:latin typeface="Wide Lati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02.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944562"/>
          </a:xfrm>
        </p:spPr>
        <p:txBody>
          <a:bodyPr>
            <a:normAutofit/>
          </a:bodyPr>
          <a:lstStyle/>
          <a:p>
            <a:pPr algn="l"/>
            <a:r>
              <a:rPr lang="en-US" sz="1800" dirty="0" smtClean="0">
                <a:solidFill>
                  <a:srgbClr val="FF0000"/>
                </a:solidFill>
                <a:latin typeface="Wide Latin" pitchFamily="18" charset="0"/>
              </a:rPr>
              <a:t>702 BC: Hail Zhakata!</a:t>
            </a:r>
            <a:endParaRPr lang="en-US" sz="1800" dirty="0">
              <a:solidFill>
                <a:srgbClr val="FF0000"/>
              </a:solidFill>
              <a:latin typeface="Wide Lati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07.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868362"/>
          </a:xfrm>
        </p:spPr>
        <p:txBody>
          <a:bodyPr>
            <a:normAutofit/>
          </a:bodyPr>
          <a:lstStyle/>
          <a:p>
            <a:pPr algn="l"/>
            <a:r>
              <a:rPr lang="en-US" sz="1800" dirty="0" smtClean="0">
                <a:solidFill>
                  <a:srgbClr val="FF0000"/>
                </a:solidFill>
                <a:latin typeface="Wide Latin" pitchFamily="18" charset="0"/>
              </a:rPr>
              <a:t>707 BC: Rediscovering Nobility</a:t>
            </a:r>
            <a:endParaRPr lang="en-US" sz="1800" dirty="0">
              <a:solidFill>
                <a:srgbClr val="FF0000"/>
              </a:solidFill>
              <a:latin typeface="Wide Lati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08.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868362"/>
          </a:xfrm>
        </p:spPr>
        <p:txBody>
          <a:bodyPr>
            <a:normAutofit/>
          </a:bodyPr>
          <a:lstStyle/>
          <a:p>
            <a:pPr algn="l"/>
            <a:r>
              <a:rPr lang="en-US" sz="1800" dirty="0" smtClean="0">
                <a:solidFill>
                  <a:srgbClr val="FF0000"/>
                </a:solidFill>
                <a:latin typeface="Wide Latin" pitchFamily="18" charset="0"/>
              </a:rPr>
              <a:t>708 BC: Captain Timothy Goes Boating</a:t>
            </a:r>
            <a:endParaRPr lang="en-US" sz="1800" dirty="0">
              <a:solidFill>
                <a:srgbClr val="FF0000"/>
              </a:solidFill>
              <a:latin typeface="Wide Lati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14.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868362"/>
          </a:xfrm>
        </p:spPr>
        <p:txBody>
          <a:bodyPr>
            <a:normAutofit/>
          </a:bodyPr>
          <a:lstStyle/>
          <a:p>
            <a:pPr algn="l"/>
            <a:r>
              <a:rPr lang="en-US" sz="1800" dirty="0" smtClean="0">
                <a:solidFill>
                  <a:srgbClr val="FF0000"/>
                </a:solidFill>
                <a:latin typeface="Wide Latin" pitchFamily="18" charset="0"/>
              </a:rPr>
              <a:t>714 BC: The Red Wizard</a:t>
            </a:r>
            <a:endParaRPr lang="en-US" sz="1800" dirty="0">
              <a:solidFill>
                <a:srgbClr val="FF0000"/>
              </a:solidFill>
              <a:latin typeface="Wide Lati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15.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792162"/>
          </a:xfrm>
        </p:spPr>
        <p:txBody>
          <a:bodyPr>
            <a:normAutofit/>
          </a:bodyPr>
          <a:lstStyle/>
          <a:p>
            <a:pPr algn="l"/>
            <a:r>
              <a:rPr lang="en-US" sz="1800" dirty="0" smtClean="0">
                <a:solidFill>
                  <a:srgbClr val="FF0000"/>
                </a:solidFill>
                <a:latin typeface="Wide Latin" pitchFamily="18" charset="0"/>
              </a:rPr>
              <a:t>715 BC: Dilisnyas Live!</a:t>
            </a:r>
            <a:endParaRPr lang="en-US" sz="1800" dirty="0">
              <a:solidFill>
                <a:srgbClr val="FF0000"/>
              </a:solidFill>
              <a:latin typeface="Wide Lati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19CoreForms.png"/>
          <p:cNvPicPr>
            <a:picLocks noGrp="1" noChangeAspect="1"/>
          </p:cNvPicPr>
          <p:nvPr>
            <p:ph idx="1"/>
          </p:nvPr>
        </p:nvPicPr>
        <p:blipFill>
          <a:blip r:embed="rId3" cstate="print"/>
          <a:stretch>
            <a:fillRect/>
          </a:stretch>
        </p:blipFill>
        <p:spPr>
          <a:xfrm>
            <a:off x="0" y="934571"/>
            <a:ext cx="9191048" cy="5923429"/>
          </a:xfrm>
        </p:spPr>
      </p:pic>
      <p:sp>
        <p:nvSpPr>
          <p:cNvPr id="2" name="Title 1"/>
          <p:cNvSpPr>
            <a:spLocks noGrp="1"/>
          </p:cNvSpPr>
          <p:nvPr>
            <p:ph type="title"/>
          </p:nvPr>
        </p:nvSpPr>
        <p:spPr/>
        <p:txBody>
          <a:bodyPr>
            <a:normAutofit/>
          </a:bodyPr>
          <a:lstStyle/>
          <a:p>
            <a:pPr algn="l"/>
            <a:r>
              <a:rPr lang="en-US" sz="1800" dirty="0" smtClean="0">
                <a:solidFill>
                  <a:srgbClr val="FF0000"/>
                </a:solidFill>
                <a:latin typeface="Wide Latin" pitchFamily="18" charset="0"/>
              </a:rPr>
              <a:t>719 BC: The Core Congeals</a:t>
            </a:r>
            <a:endParaRPr lang="en-US" sz="1800" dirty="0">
              <a:solidFill>
                <a:srgbClr val="FF0000"/>
              </a:solidFill>
              <a:latin typeface="Wide Lati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20.png"/>
          <p:cNvPicPr>
            <a:picLocks noGrp="1" noChangeAspect="1"/>
          </p:cNvPicPr>
          <p:nvPr>
            <p:ph idx="1"/>
          </p:nvPr>
        </p:nvPicPr>
        <p:blipFill>
          <a:blip r:embed="rId3" cstate="print"/>
          <a:stretch>
            <a:fillRect/>
          </a:stretch>
        </p:blipFill>
        <p:spPr>
          <a:xfrm>
            <a:off x="0" y="934571"/>
            <a:ext cx="9191048" cy="5923429"/>
          </a:xfrm>
        </p:spPr>
      </p:pic>
      <p:sp>
        <p:nvSpPr>
          <p:cNvPr id="2" name="Title 1"/>
          <p:cNvSpPr>
            <a:spLocks noGrp="1"/>
          </p:cNvSpPr>
          <p:nvPr>
            <p:ph type="title"/>
          </p:nvPr>
        </p:nvSpPr>
        <p:spPr>
          <a:xfrm>
            <a:off x="457200" y="274638"/>
            <a:ext cx="8229600" cy="868362"/>
          </a:xfrm>
        </p:spPr>
        <p:txBody>
          <a:bodyPr>
            <a:normAutofit/>
          </a:bodyPr>
          <a:lstStyle/>
          <a:p>
            <a:pPr algn="l"/>
            <a:r>
              <a:rPr lang="en-US" sz="1800" dirty="0" smtClean="0">
                <a:solidFill>
                  <a:srgbClr val="FF0000"/>
                </a:solidFill>
                <a:latin typeface="Wide Latin" pitchFamily="18" charset="0"/>
              </a:rPr>
              <a:t>720 BC: Black Rose, Black Cat</a:t>
            </a:r>
            <a:endParaRPr lang="en-US" sz="1800" dirty="0">
              <a:solidFill>
                <a:srgbClr val="FF0000"/>
              </a:solidFill>
              <a:latin typeface="Wide Lati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30.png"/>
          <p:cNvPicPr>
            <a:picLocks noGrp="1" noChangeAspect="1"/>
          </p:cNvPicPr>
          <p:nvPr>
            <p:ph idx="1"/>
          </p:nvPr>
        </p:nvPicPr>
        <p:blipFill>
          <a:blip r:embed="rId3" cstate="print"/>
          <a:stretch>
            <a:fillRect/>
          </a:stretch>
        </p:blipFill>
        <p:spPr>
          <a:xfrm>
            <a:off x="0" y="934571"/>
            <a:ext cx="9191048" cy="5923429"/>
          </a:xfrm>
        </p:spPr>
      </p:pic>
      <p:sp>
        <p:nvSpPr>
          <p:cNvPr id="2" name="Title 1"/>
          <p:cNvSpPr>
            <a:spLocks noGrp="1"/>
          </p:cNvSpPr>
          <p:nvPr>
            <p:ph type="title"/>
          </p:nvPr>
        </p:nvSpPr>
        <p:spPr>
          <a:xfrm>
            <a:off x="457200" y="274638"/>
            <a:ext cx="8229600" cy="868362"/>
          </a:xfrm>
        </p:spPr>
        <p:txBody>
          <a:bodyPr>
            <a:normAutofit/>
          </a:bodyPr>
          <a:lstStyle/>
          <a:p>
            <a:pPr algn="l"/>
            <a:r>
              <a:rPr lang="en-US" sz="1800" dirty="0" smtClean="0">
                <a:solidFill>
                  <a:srgbClr val="FF0000"/>
                </a:solidFill>
                <a:latin typeface="Wide Latin" pitchFamily="18" charset="0"/>
              </a:rPr>
              <a:t>730 BC: Father’s Footsteps</a:t>
            </a:r>
            <a:endParaRPr lang="en-US" sz="1800" dirty="0">
              <a:solidFill>
                <a:srgbClr val="FF0000"/>
              </a:solidFill>
              <a:latin typeface="Wide Lati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fontScale="90000"/>
          </a:bodyPr>
          <a:lstStyle/>
          <a:p>
            <a:r>
              <a:rPr lang="en-US" sz="1800" dirty="0" smtClean="0"/>
              <a:t>THANKS</a:t>
            </a:r>
            <a:br>
              <a:rPr lang="en-US" sz="1800" dirty="0" smtClean="0"/>
            </a:br>
            <a:r>
              <a:rPr lang="en-US" sz="1800" dirty="0" smtClean="0"/>
              <a:t/>
            </a:r>
            <a:br>
              <a:rPr lang="en-US" sz="1800" dirty="0" smtClean="0"/>
            </a:br>
            <a:r>
              <a:rPr lang="en-US" sz="1800" dirty="0" smtClean="0"/>
              <a:t>The Fraternity of Shadows, particularly David “Jester” Gibson, whose map was used as the basis for my work.  Without  that “stencil” I’d have never had the artistic talent  to present this.</a:t>
            </a:r>
            <a:br>
              <a:rPr lang="en-US" sz="1800" dirty="0" smtClean="0"/>
            </a:br>
            <a:r>
              <a:rPr lang="en-US" sz="1800" dirty="0" smtClean="0"/>
              <a:t/>
            </a:r>
            <a:br>
              <a:rPr lang="en-US" sz="1800" dirty="0" smtClean="0"/>
            </a:br>
            <a:r>
              <a:rPr lang="en-US" sz="1800" dirty="0" smtClean="0"/>
              <a:t>John W. Mangrum, whose Unofficial Ravenloft Timeline was invaluable in helping to keep dates straight.</a:t>
            </a:r>
            <a:br>
              <a:rPr lang="en-US" sz="1800" dirty="0" smtClean="0"/>
            </a:br>
            <a:r>
              <a:rPr lang="en-US" sz="1800" dirty="0" smtClean="0"/>
              <a:t/>
            </a:r>
            <a:br>
              <a:rPr lang="en-US" sz="1800" dirty="0" smtClean="0"/>
            </a:br>
            <a:r>
              <a:rPr lang="en-US" sz="1800" dirty="0" smtClean="0"/>
              <a:t>Zak “Lord Cyclohexane” Gillman, whose Ideas are presented here with his permission.</a:t>
            </a:r>
            <a:br>
              <a:rPr lang="en-US" sz="1800" dirty="0" smtClean="0"/>
            </a:br>
            <a:endParaRPr lang="en-US" sz="1800" dirty="0">
              <a:latin typeface="+mn-lt"/>
            </a:endParaRPr>
          </a:p>
        </p:txBody>
      </p:sp>
      <p:sp>
        <p:nvSpPr>
          <p:cNvPr id="3" name="Content Placeholder 2"/>
          <p:cNvSpPr>
            <a:spLocks noGrp="1"/>
          </p:cNvSpPr>
          <p:nvPr>
            <p:ph idx="1"/>
          </p:nvPr>
        </p:nvSpPr>
        <p:spPr>
          <a:xfrm>
            <a:off x="457200" y="3048000"/>
            <a:ext cx="8229600" cy="1295400"/>
          </a:xfrm>
        </p:spPr>
        <p:txBody>
          <a:bodyPr>
            <a:normAutofit lnSpcReduction="10000"/>
          </a:bodyPr>
          <a:lstStyle/>
          <a:p>
            <a:pPr>
              <a:buNone/>
            </a:pPr>
            <a:r>
              <a:rPr lang="en-US" sz="1200" dirty="0" smtClean="0"/>
              <a:t>	</a:t>
            </a:r>
            <a:r>
              <a:rPr lang="en-US" sz="1700" dirty="0" smtClean="0"/>
              <a:t>This ends the 3</a:t>
            </a:r>
            <a:r>
              <a:rPr lang="en-US" sz="1700" baseline="30000" dirty="0" smtClean="0"/>
              <a:t>rd</a:t>
            </a:r>
            <a:r>
              <a:rPr lang="en-US" sz="1700" dirty="0" smtClean="0"/>
              <a:t> Core Genesis Project..  It was originally developed by Lord Cyclohexane in the Fraternity of Shadows forum, although the  commentary for each slide was written by Strahdsbuddy.  These alternate projects have been presented with the intent of spurring conversation, and are not meant to replace canon or change the way games are run</a:t>
            </a:r>
            <a:r>
              <a:rPr lang="en-US" sz="1800" dirty="0" smtClean="0"/>
              <a:t>.  </a:t>
            </a:r>
            <a:endParaRPr lang="en-US" sz="1800" dirty="0"/>
          </a:p>
        </p:txBody>
      </p:sp>
      <p:sp>
        <p:nvSpPr>
          <p:cNvPr id="4" name="TextBox 3"/>
          <p:cNvSpPr txBox="1"/>
          <p:nvPr/>
        </p:nvSpPr>
        <p:spPr>
          <a:xfrm>
            <a:off x="2971800" y="5410200"/>
            <a:ext cx="3581400" cy="646331"/>
          </a:xfrm>
          <a:prstGeom prst="rect">
            <a:avLst/>
          </a:prstGeom>
          <a:noFill/>
        </p:spPr>
        <p:txBody>
          <a:bodyPr wrap="square" rtlCol="0">
            <a:spAutoFit/>
          </a:bodyPr>
          <a:lstStyle/>
          <a:p>
            <a:r>
              <a:rPr lang="en-US" dirty="0" smtClean="0"/>
              <a:t>Matt “Strahdsbuddy” Doyle, 2011</a:t>
            </a:r>
          </a:p>
          <a:p>
            <a:r>
              <a:rPr lang="en-US" dirty="0" smtClean="0"/>
              <a:t>Insert Legal Disclaimer Here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47.png"/>
          <p:cNvPicPr>
            <a:picLocks noGrp="1" noChangeAspect="1"/>
          </p:cNvPicPr>
          <p:nvPr>
            <p:ph idx="1"/>
          </p:nvPr>
        </p:nvPicPr>
        <p:blipFill>
          <a:blip r:embed="rId3" cstate="print"/>
          <a:stretch>
            <a:fillRect/>
          </a:stretch>
        </p:blipFill>
        <p:spPr>
          <a:xfrm>
            <a:off x="0" y="351333"/>
            <a:ext cx="9112382" cy="6506667"/>
          </a:xfrm>
        </p:spPr>
      </p:pic>
      <p:sp>
        <p:nvSpPr>
          <p:cNvPr id="6" name="Title 5"/>
          <p:cNvSpPr>
            <a:spLocks noGrp="1"/>
          </p:cNvSpPr>
          <p:nvPr>
            <p:ph type="title"/>
          </p:nvPr>
        </p:nvSpPr>
        <p:spPr>
          <a:xfrm>
            <a:off x="457200" y="274638"/>
            <a:ext cx="8229600" cy="1020762"/>
          </a:xfrm>
        </p:spPr>
        <p:txBody>
          <a:bodyPr>
            <a:normAutofit/>
          </a:bodyPr>
          <a:lstStyle/>
          <a:p>
            <a:pPr algn="l"/>
            <a:r>
              <a:rPr lang="en-US" sz="1800" dirty="0" smtClean="0">
                <a:solidFill>
                  <a:srgbClr val="FF0000"/>
                </a:solidFill>
                <a:latin typeface="Wide Latin" pitchFamily="18" charset="0"/>
              </a:rPr>
              <a:t>547 BC: The First Cluster</a:t>
            </a:r>
            <a:endParaRPr lang="en-US" sz="1800" dirty="0">
              <a:solidFill>
                <a:srgbClr val="FF0000"/>
              </a:solidFill>
              <a:latin typeface="Wide Lati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l"/>
            <a:r>
              <a:rPr lang="en-US" sz="1800" dirty="0" smtClean="0">
                <a:solidFill>
                  <a:srgbClr val="FF0000"/>
                </a:solidFill>
                <a:latin typeface="Wide Latin" pitchFamily="18" charset="0"/>
              </a:rPr>
              <a:t>575 BC: The Fey</a:t>
            </a:r>
            <a:endParaRPr lang="en-US" sz="1800" dirty="0">
              <a:solidFill>
                <a:srgbClr val="FF0000"/>
              </a:solidFill>
              <a:latin typeface="Wide Latin" pitchFamily="18" charset="0"/>
            </a:endParaRPr>
          </a:p>
        </p:txBody>
      </p:sp>
      <p:pic>
        <p:nvPicPr>
          <p:cNvPr id="4" name="Content Placeholder 3" descr="575.png"/>
          <p:cNvPicPr>
            <a:picLocks noGrp="1" noChangeAspect="1"/>
          </p:cNvPicPr>
          <p:nvPr>
            <p:ph idx="1"/>
          </p:nvPr>
        </p:nvPicPr>
        <p:blipFill>
          <a:blip r:embed="rId3" cstate="print"/>
          <a:stretch>
            <a:fillRect/>
          </a:stretch>
        </p:blipFill>
        <p:spPr>
          <a:xfrm>
            <a:off x="0" y="934571"/>
            <a:ext cx="9191048" cy="592342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79.png"/>
          <p:cNvPicPr>
            <a:picLocks noGrp="1" noChangeAspect="1"/>
          </p:cNvPicPr>
          <p:nvPr>
            <p:ph idx="1"/>
          </p:nvPr>
        </p:nvPicPr>
        <p:blipFill>
          <a:blip r:embed="rId3" cstate="print"/>
          <a:stretch>
            <a:fillRect/>
          </a:stretch>
        </p:blipFill>
        <p:spPr>
          <a:xfrm>
            <a:off x="-33143" y="934571"/>
            <a:ext cx="9177143" cy="5923429"/>
          </a:xfrm>
        </p:spPr>
      </p:pic>
      <p:sp>
        <p:nvSpPr>
          <p:cNvPr id="2" name="Title 1"/>
          <p:cNvSpPr>
            <a:spLocks noGrp="1"/>
          </p:cNvSpPr>
          <p:nvPr>
            <p:ph type="title"/>
          </p:nvPr>
        </p:nvSpPr>
        <p:spPr>
          <a:xfrm>
            <a:off x="457200" y="274638"/>
            <a:ext cx="8229600" cy="944562"/>
          </a:xfrm>
        </p:spPr>
        <p:txBody>
          <a:bodyPr>
            <a:normAutofit/>
          </a:bodyPr>
          <a:lstStyle/>
          <a:p>
            <a:pPr algn="l"/>
            <a:r>
              <a:rPr lang="en-US" sz="1800" dirty="0" smtClean="0">
                <a:solidFill>
                  <a:srgbClr val="FF0000"/>
                </a:solidFill>
                <a:latin typeface="Wide Latin" pitchFamily="18" charset="0"/>
              </a:rPr>
              <a:t>579 BC (Autumn): The Failed Escape</a:t>
            </a:r>
            <a:endParaRPr lang="en-US" sz="1800" dirty="0">
              <a:solidFill>
                <a:srgbClr val="FF0000"/>
              </a:solidFill>
              <a:latin typeface="Wide Lati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79Darkon.png"/>
          <p:cNvPicPr>
            <a:picLocks noGrp="1" noChangeAspect="1"/>
          </p:cNvPicPr>
          <p:nvPr>
            <p:ph idx="1"/>
          </p:nvPr>
        </p:nvPicPr>
        <p:blipFill>
          <a:blip r:embed="rId3" cstate="print"/>
          <a:stretch>
            <a:fillRect/>
          </a:stretch>
        </p:blipFill>
        <p:spPr>
          <a:xfrm>
            <a:off x="0" y="934571"/>
            <a:ext cx="9177143" cy="5923429"/>
          </a:xfrm>
        </p:spPr>
      </p:pic>
      <p:sp>
        <p:nvSpPr>
          <p:cNvPr id="2" name="Title 1"/>
          <p:cNvSpPr>
            <a:spLocks noGrp="1"/>
          </p:cNvSpPr>
          <p:nvPr>
            <p:ph type="title"/>
          </p:nvPr>
        </p:nvSpPr>
        <p:spPr>
          <a:xfrm>
            <a:off x="457200" y="274638"/>
            <a:ext cx="8229600" cy="944562"/>
          </a:xfrm>
        </p:spPr>
        <p:txBody>
          <a:bodyPr>
            <a:normAutofit/>
          </a:bodyPr>
          <a:lstStyle/>
          <a:p>
            <a:pPr algn="l"/>
            <a:r>
              <a:rPr lang="en-US" sz="1800" dirty="0" smtClean="0">
                <a:solidFill>
                  <a:srgbClr val="FF0000"/>
                </a:solidFill>
                <a:latin typeface="Wide Latin" pitchFamily="18" charset="0"/>
              </a:rPr>
              <a:t>579 BC (Winter): The Great Neighbor</a:t>
            </a:r>
            <a:endParaRPr lang="en-US" sz="1800" dirty="0">
              <a:solidFill>
                <a:srgbClr val="FF0000"/>
              </a:solidFill>
              <a:latin typeface="Wide Lati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88.png"/>
          <p:cNvPicPr>
            <a:picLocks noGrp="1" noChangeAspect="1"/>
          </p:cNvPicPr>
          <p:nvPr>
            <p:ph idx="1"/>
          </p:nvPr>
        </p:nvPicPr>
        <p:blipFill>
          <a:blip r:embed="rId3" cstate="print"/>
          <a:stretch>
            <a:fillRect/>
          </a:stretch>
        </p:blipFill>
        <p:spPr>
          <a:xfrm>
            <a:off x="8570" y="934571"/>
            <a:ext cx="9135430" cy="5923429"/>
          </a:xfrm>
        </p:spPr>
      </p:pic>
      <p:sp>
        <p:nvSpPr>
          <p:cNvPr id="2" name="Title 1"/>
          <p:cNvSpPr>
            <a:spLocks noGrp="1"/>
          </p:cNvSpPr>
          <p:nvPr>
            <p:ph type="title"/>
          </p:nvPr>
        </p:nvSpPr>
        <p:spPr>
          <a:xfrm>
            <a:off x="457200" y="274638"/>
            <a:ext cx="8229600" cy="944562"/>
          </a:xfrm>
        </p:spPr>
        <p:txBody>
          <a:bodyPr>
            <a:normAutofit/>
          </a:bodyPr>
          <a:lstStyle/>
          <a:p>
            <a:pPr algn="l"/>
            <a:r>
              <a:rPr lang="en-US" sz="1800" dirty="0" smtClean="0">
                <a:solidFill>
                  <a:srgbClr val="FF0000"/>
                </a:solidFill>
                <a:latin typeface="Wide Latin" pitchFamily="18" charset="0"/>
              </a:rPr>
              <a:t>588 BC: Mount Lament</a:t>
            </a:r>
            <a:endParaRPr lang="en-US" sz="1800" dirty="0">
              <a:solidFill>
                <a:srgbClr val="FF0000"/>
              </a:solidFill>
              <a:latin typeface="Wide Lati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93.png"/>
          <p:cNvPicPr>
            <a:picLocks noGrp="1" noChangeAspect="1"/>
          </p:cNvPicPr>
          <p:nvPr>
            <p:ph idx="1"/>
          </p:nvPr>
        </p:nvPicPr>
        <p:blipFill>
          <a:blip r:embed="rId3" cstate="print"/>
          <a:stretch>
            <a:fillRect/>
          </a:stretch>
        </p:blipFill>
        <p:spPr>
          <a:xfrm>
            <a:off x="0" y="934571"/>
            <a:ext cx="9191048" cy="5923429"/>
          </a:xfrm>
        </p:spPr>
      </p:pic>
      <p:sp>
        <p:nvSpPr>
          <p:cNvPr id="2" name="Title 1"/>
          <p:cNvSpPr>
            <a:spLocks noGrp="1"/>
          </p:cNvSpPr>
          <p:nvPr>
            <p:ph type="title"/>
          </p:nvPr>
        </p:nvSpPr>
        <p:spPr>
          <a:xfrm>
            <a:off x="457200" y="274638"/>
            <a:ext cx="8229600" cy="944562"/>
          </a:xfrm>
        </p:spPr>
        <p:txBody>
          <a:bodyPr>
            <a:normAutofit/>
          </a:bodyPr>
          <a:lstStyle/>
          <a:p>
            <a:pPr algn="l"/>
            <a:r>
              <a:rPr lang="en-US" sz="1800" dirty="0" smtClean="0">
                <a:solidFill>
                  <a:srgbClr val="FF0000"/>
                </a:solidFill>
                <a:latin typeface="Wide Latin" pitchFamily="18" charset="0"/>
              </a:rPr>
              <a:t>593 BC: Gundar</a:t>
            </a:r>
            <a:endParaRPr lang="en-US" sz="1800" dirty="0">
              <a:solidFill>
                <a:srgbClr val="FF0000"/>
              </a:solidFill>
              <a:latin typeface="Wide Lati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03.png"/>
          <p:cNvPicPr>
            <a:picLocks noGrp="1" noChangeAspect="1"/>
          </p:cNvPicPr>
          <p:nvPr>
            <p:ph idx="1"/>
          </p:nvPr>
        </p:nvPicPr>
        <p:blipFill>
          <a:blip r:embed="rId3" cstate="print"/>
          <a:stretch>
            <a:fillRect/>
          </a:stretch>
        </p:blipFill>
        <p:spPr>
          <a:xfrm>
            <a:off x="-33143" y="934571"/>
            <a:ext cx="9177143" cy="5923429"/>
          </a:xfrm>
        </p:spPr>
      </p:pic>
      <p:sp>
        <p:nvSpPr>
          <p:cNvPr id="2" name="Title 1"/>
          <p:cNvSpPr>
            <a:spLocks noGrp="1"/>
          </p:cNvSpPr>
          <p:nvPr>
            <p:ph type="title"/>
          </p:nvPr>
        </p:nvSpPr>
        <p:spPr>
          <a:xfrm>
            <a:off x="457200" y="274638"/>
            <a:ext cx="8229600" cy="944562"/>
          </a:xfrm>
        </p:spPr>
        <p:txBody>
          <a:bodyPr>
            <a:normAutofit/>
          </a:bodyPr>
          <a:lstStyle/>
          <a:p>
            <a:pPr algn="l"/>
            <a:r>
              <a:rPr lang="en-US" sz="1800" dirty="0" smtClean="0">
                <a:solidFill>
                  <a:srgbClr val="FF0000"/>
                </a:solidFill>
                <a:latin typeface="Wide Latin" pitchFamily="18" charset="0"/>
              </a:rPr>
              <a:t>603 BC: Bakholis Defiant</a:t>
            </a:r>
            <a:endParaRPr lang="en-US" sz="1800" dirty="0">
              <a:solidFill>
                <a:srgbClr val="FF0000"/>
              </a:solidFill>
              <a:latin typeface="Wide Lati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1630</TotalTime>
  <Words>3083</Words>
  <Application>Microsoft Office PowerPoint</Application>
  <PresentationFormat>On-screen Show (4:3)</PresentationFormat>
  <Paragraphs>96</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Core Genesis Project</vt:lpstr>
      <vt:lpstr>351 BC: A Lonely Island</vt:lpstr>
      <vt:lpstr>547 BC: The First Cluster</vt:lpstr>
      <vt:lpstr>575 BC: The Fey</vt:lpstr>
      <vt:lpstr>579 BC (Autumn): The Failed Escape</vt:lpstr>
      <vt:lpstr>579 BC (Winter): The Great Neighbor</vt:lpstr>
      <vt:lpstr>588 BC: Mount Lament</vt:lpstr>
      <vt:lpstr>593 BC: Gundar</vt:lpstr>
      <vt:lpstr>603 BC: Bakholis Defiant</vt:lpstr>
      <vt:lpstr>613 BC: Another Kind of Wolf</vt:lpstr>
      <vt:lpstr>625 BC: The Split</vt:lpstr>
      <vt:lpstr>682 BC: Vaasi Arrival</vt:lpstr>
      <vt:lpstr>683 BC: Living Nightmare</vt:lpstr>
      <vt:lpstr>684 BC: Camille Cleans House</vt:lpstr>
      <vt:lpstr>685 BC: The Good Doctor</vt:lpstr>
      <vt:lpstr>690 BC: A Threat to Darkon</vt:lpstr>
      <vt:lpstr>691 BC: Real Superstition</vt:lpstr>
      <vt:lpstr>694: The Renier Exodus</vt:lpstr>
      <vt:lpstr>698 BC: Barovian Butcher</vt:lpstr>
      <vt:lpstr>702 BC: Hail Zhakata!</vt:lpstr>
      <vt:lpstr>707 BC: Rediscovering Nobility</vt:lpstr>
      <vt:lpstr>708 BC: Captain Timothy Goes Boating</vt:lpstr>
      <vt:lpstr>714 BC: The Red Wizard</vt:lpstr>
      <vt:lpstr>715 BC: Dilisnyas Live!</vt:lpstr>
      <vt:lpstr>719 BC: The Core Congeals</vt:lpstr>
      <vt:lpstr>720 BC: Black Rose, Black Cat</vt:lpstr>
      <vt:lpstr>730 BC: Father’s Footsteps</vt:lpstr>
      <vt:lpstr>THANKS  The Fraternity of Shadows, particularly David “Jester” Gibson, whose map was used as the basis for my work.  Without  that “stencil” I’d have never had the artistic talent  to present this.  John W. Mangrum, whose Unofficial Ravenloft Timeline was invaluable in helping to keep dates straight.  Zak “Lord Cyclohexane” Gillman, whose Ideas are presented here with his permission.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Genesis Project</dc:title>
  <dc:creator>Doyle</dc:creator>
  <cp:lastModifiedBy>Doyle</cp:lastModifiedBy>
  <cp:revision>43</cp:revision>
  <dcterms:created xsi:type="dcterms:W3CDTF">2011-02-24T05:25:03Z</dcterms:created>
  <dcterms:modified xsi:type="dcterms:W3CDTF">2011-02-26T06:05:08Z</dcterms:modified>
</cp:coreProperties>
</file>